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7"/>
  </p:notesMasterIdLst>
  <p:sldIdLst>
    <p:sldId id="256" r:id="rId3"/>
    <p:sldId id="316" r:id="rId4"/>
    <p:sldId id="340" r:id="rId5"/>
    <p:sldId id="359" r:id="rId6"/>
    <p:sldId id="343" r:id="rId7"/>
    <p:sldId id="341" r:id="rId8"/>
    <p:sldId id="342" r:id="rId9"/>
    <p:sldId id="346" r:id="rId10"/>
    <p:sldId id="345" r:id="rId11"/>
    <p:sldId id="347" r:id="rId12"/>
    <p:sldId id="349" r:id="rId13"/>
    <p:sldId id="354" r:id="rId14"/>
    <p:sldId id="350" r:id="rId15"/>
    <p:sldId id="351" r:id="rId16"/>
    <p:sldId id="355" r:id="rId17"/>
    <p:sldId id="348" r:id="rId18"/>
    <p:sldId id="356" r:id="rId19"/>
    <p:sldId id="357" r:id="rId20"/>
    <p:sldId id="358" r:id="rId21"/>
    <p:sldId id="352" r:id="rId22"/>
    <p:sldId id="344" r:id="rId23"/>
    <p:sldId id="360" r:id="rId24"/>
    <p:sldId id="361" r:id="rId25"/>
    <p:sldId id="3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78959" autoAdjust="0"/>
  </p:normalViewPr>
  <p:slideViewPr>
    <p:cSldViewPr snapToGrid="0">
      <p:cViewPr>
        <p:scale>
          <a:sx n="100" d="100"/>
          <a:sy n="100" d="100"/>
        </p:scale>
        <p:origin x="2552" y="1528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I7M3dJVE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4671751/" TargetMode="External"/><Relationship Id="rId2" Type="http://schemas.openxmlformats.org/officeDocument/2006/relationships/hyperlink" Target="https://classes.engineering.wustl.edu/2009/fall/mase431/PDF/modalana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XVa__XWZ8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V_UuzEznH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1HyiTSMh3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Modal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2018-01-23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is only one row or column of the FRF matrix needed?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6312" y="1166387"/>
            <a:ext cx="11343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frequency response function matrix is symmetric. The mass, damping, and stiffness matrices that describe the system are symmetric.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reference point cannot be located at the node of a mode otherwise that mode will not be seen in the frequency response function measurement and the mode cannot be obtained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(e.g. Do not hit the center of the simply supported beam).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4171950"/>
            <a:ext cx="5329238" cy="189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3" y="4171950"/>
            <a:ext cx="4919662" cy="18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measurements do I actually make to compute the FRF?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8" y="1008380"/>
            <a:ext cx="46770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are the biggest things to think about when impact testing?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230" y="1155323"/>
            <a:ext cx="1132332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dirty="0" smtClean="0">
                <a:cs typeface="Arial" pitchFamily="34" charset="0"/>
              </a:rPr>
              <a:t>1. Selection of the hammer tip: </a:t>
            </a:r>
            <a:r>
              <a:rPr lang="en-US" altLang="en-US" sz="2000" u="sng" dirty="0" smtClean="0">
                <a:cs typeface="Arial" pitchFamily="34" charset="0"/>
              </a:rPr>
              <a:t>The input excitation frequency range is controlled mainly by the hardness of the tip selected. </a:t>
            </a:r>
            <a:endParaRPr lang="en-US" altLang="en-US" sz="2000" u="sng" dirty="0">
              <a:cs typeface="Arial" pitchFamily="34" charset="0"/>
            </a:endParaRPr>
          </a:p>
        </p:txBody>
      </p:sp>
      <p:pic>
        <p:nvPicPr>
          <p:cNvPr id="2050" name="Picture 2" descr="Image result for impact hammer ti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9" b="25240"/>
          <a:stretch/>
        </p:blipFill>
        <p:spPr bwMode="auto">
          <a:xfrm>
            <a:off x="3387090" y="4495800"/>
            <a:ext cx="356997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6" y="2442477"/>
            <a:ext cx="5113574" cy="2384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2305316"/>
            <a:ext cx="5663070" cy="25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3230" y="1151400"/>
            <a:ext cx="11323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When the signal is not periodic or the period of the signal does not exactly match with the sampling period, the actual energy from a particular  frequency is smeared into adjacent frequencies.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Leakage is one of the most serious errors in the frequency domain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can be used to minimize the effect of leakage, but it does not completely remove the leakage problem.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makes the captured signal look more periodic thereby reducing the effects of leakage.</a:t>
            </a:r>
          </a:p>
        </p:txBody>
      </p:sp>
    </p:spTree>
    <p:extLst>
      <p:ext uri="{BB962C8B-B14F-4D97-AF65-F5344CB8AC3E}">
        <p14:creationId xmlns:p14="http://schemas.microsoft.com/office/powerpoint/2010/main" val="3645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5" y="2172072"/>
            <a:ext cx="5663105" cy="2971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23" y="1920240"/>
            <a:ext cx="5680003" cy="37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Different Hammer Tips</a:t>
            </a:r>
            <a:endParaRPr lang="en-US" dirty="0"/>
          </a:p>
        </p:txBody>
      </p:sp>
      <p:pic>
        <p:nvPicPr>
          <p:cNvPr id="3" name="9I7M3dJVET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Rapid Emplaced Bridge System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3" y="4136622"/>
            <a:ext cx="3724489" cy="2473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4136622"/>
            <a:ext cx="3724489" cy="247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1284351"/>
            <a:ext cx="3730957" cy="2478024"/>
          </a:xfrm>
          <a:prstGeom prst="rect">
            <a:avLst/>
          </a:prstGeom>
        </p:spPr>
      </p:pic>
      <p:pic>
        <p:nvPicPr>
          <p:cNvPr id="1026" name="Picture 2" descr="Image result for rapide employ mobile b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284351"/>
            <a:ext cx="3305174" cy="24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542270" y="5571000"/>
            <a:ext cx="1588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u="sng" dirty="0" smtClean="0">
                <a:solidFill>
                  <a:srgbClr val="FF0000"/>
                </a:solidFill>
                <a:cs typeface="Arial" pitchFamily="34" charset="0"/>
              </a:rPr>
              <a:t>more images</a:t>
            </a:r>
            <a:endParaRPr lang="en-US" altLang="en-US" sz="2000" u="sng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I get mode shapes from the plate FRFs?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04590"/>
            <a:ext cx="5328180" cy="375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30" y="1524000"/>
            <a:ext cx="57340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-10161"/>
            <a:ext cx="11727180" cy="684233"/>
          </a:xfrm>
        </p:spPr>
        <p:txBody>
          <a:bodyPr/>
          <a:lstStyle/>
          <a:p>
            <a:r>
              <a:rPr lang="en-US" dirty="0" smtClean="0"/>
              <a:t>Input-Output Structural Response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" y="1529790"/>
            <a:ext cx="6034088" cy="42556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055370"/>
            <a:ext cx="566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frequency response function acts as a filter on the input force which results in some output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excitation causes all the modes to be activated and therefore, the response is, in general, the linear superposition of all the modes that are activated by the input excitation.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Mode shapes are summed together in some linear fashion to form the operating deflection patterns. 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633" y="4639628"/>
            <a:ext cx="3503468" cy="18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Frequency Response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09269" y="4255770"/>
            <a:ext cx="11191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frequency response function is a mathematical representation of the relationship between the input and the output of a system</a:t>
            </a:r>
            <a:r>
              <a:rPr lang="en-US" sz="2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ratio of the output response a structure due to an applied force. 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The slides summarize the following materials: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650" y="2222101"/>
            <a:ext cx="114427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Peter </a:t>
            </a:r>
            <a:r>
              <a:rPr lang="en-US" sz="2000" i="1" dirty="0" err="1" smtClean="0"/>
              <a:t>Avitabile</a:t>
            </a:r>
            <a:r>
              <a:rPr lang="en-US" sz="2000" i="1" dirty="0" smtClean="0"/>
              <a:t> (2009). Experimental Modal Analysis (A Simple Non-</a:t>
            </a:r>
            <a:r>
              <a:rPr lang="en-US" sz="2000" i="1" dirty="0" err="1" smtClean="0"/>
              <a:t>Mathmatical</a:t>
            </a:r>
            <a:r>
              <a:rPr lang="en-US" sz="2000" i="1" dirty="0" smtClean="0"/>
              <a:t> Presentation).</a:t>
            </a:r>
          </a:p>
          <a:p>
            <a:endParaRPr lang="en-US" sz="2000" i="1" dirty="0">
              <a:effectLst/>
            </a:endParaRPr>
          </a:p>
          <a:p>
            <a:r>
              <a:rPr lang="en-US" sz="2000" i="1" dirty="0">
                <a:hlinkClick r:id="rId2"/>
              </a:rPr>
              <a:t>https://</a:t>
            </a:r>
            <a:r>
              <a:rPr lang="en-US" sz="2000" i="1" dirty="0" smtClean="0">
                <a:hlinkClick r:id="rId2"/>
              </a:rPr>
              <a:t>classes.engineering.wustl.edu/2009/fall/mase431/PDF/modalana.pdf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>
                <a:hlinkClick r:id="rId3"/>
              </a:rPr>
              <a:t>https://slideplayer.com/slide/4671751</a:t>
            </a:r>
            <a:r>
              <a:rPr lang="en-US" sz="2000" i="1" dirty="0" smtClean="0">
                <a:hlinkClick r:id="rId3"/>
              </a:rPr>
              <a:t>/</a:t>
            </a:r>
            <a:r>
              <a:rPr lang="en-US" sz="2000" i="1" dirty="0" smtClean="0"/>
              <a:t>  </a:t>
            </a:r>
            <a:endParaRPr lang="en-US" sz="20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H1 and H2 Frequency Response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640"/>
          <a:stretch/>
        </p:blipFill>
        <p:spPr>
          <a:xfrm>
            <a:off x="584200" y="1128713"/>
            <a:ext cx="5210175" cy="5272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360"/>
          <a:stretch/>
        </p:blipFill>
        <p:spPr>
          <a:xfrm>
            <a:off x="6210300" y="1128713"/>
            <a:ext cx="5210175" cy="3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a Beam Structure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1563370"/>
            <a:ext cx="5588000" cy="4188460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165"/>
            <a:ext cx="5836920" cy="3912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0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Configurations of Boundary Conditions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59" y="1121834"/>
            <a:ext cx="8717661" cy="54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Test Equipment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2416704"/>
            <a:ext cx="5020734" cy="2705629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4" y="1599776"/>
            <a:ext cx="5677746" cy="4115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2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 Shapes and Natural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01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52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0" y="1201102"/>
            <a:ext cx="3923528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77761"/>
              </p:ext>
            </p:extLst>
          </p:nvPr>
        </p:nvGraphicFramePr>
        <p:xfrm>
          <a:off x="1514484" y="4340384"/>
          <a:ext cx="9163032" cy="1736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0268">
                  <a:extLst>
                    <a:ext uri="{9D8B030D-6E8A-4147-A177-3AD203B41FA5}">
                      <a16:colId xmlns:a16="http://schemas.microsoft.com/office/drawing/2014/main" val="3508567907"/>
                    </a:ext>
                  </a:extLst>
                </a:gridCol>
                <a:gridCol w="2290268">
                  <a:extLst>
                    <a:ext uri="{9D8B030D-6E8A-4147-A177-3AD203B41FA5}">
                      <a16:colId xmlns:a16="http://schemas.microsoft.com/office/drawing/2014/main" val="2226286961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588618770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48399243"/>
                    </a:ext>
                  </a:extLst>
                </a:gridCol>
              </a:tblGrid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686724434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r>
                        <a:rPr lang="en-US" sz="2000" baseline="30000">
                          <a:effectLst/>
                        </a:rPr>
                        <a:t>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14.16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12.13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740950929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r>
                        <a:rPr lang="en-US" sz="2000" baseline="30000">
                          <a:effectLst/>
                        </a:rPr>
                        <a:t>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48.69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47.75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274429220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r>
                        <a:rPr lang="en-US" sz="2000" baseline="30000">
                          <a:effectLst/>
                        </a:rPr>
                        <a:t>rd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116.5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92.28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102.5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3180624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5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Could you explain modal analysis for me?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2465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128771"/>
            <a:ext cx="4981575" cy="2314275"/>
          </a:xfrm>
          <a:prstGeom prst="rect">
            <a:avLst/>
          </a:prstGeom>
        </p:spPr>
      </p:pic>
      <p:pic>
        <p:nvPicPr>
          <p:cNvPr id="5" name="eAXVa__XWZ8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13500" y="2163762"/>
            <a:ext cx="5311422" cy="29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Global </a:t>
            </a:r>
            <a:r>
              <a:rPr lang="en-US" dirty="0"/>
              <a:t>Vibration Test  of I-40 Bridge</a:t>
            </a:r>
          </a:p>
        </p:txBody>
      </p:sp>
      <p:pic>
        <p:nvPicPr>
          <p:cNvPr id="3" name="Picture 3" descr="i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96" y="1026336"/>
            <a:ext cx="3776662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I40 Cut"/>
          <p:cNvPicPr>
            <a:picLocks noChangeAspect="1" noChangeArrowheads="1"/>
          </p:cNvPicPr>
          <p:nvPr/>
        </p:nvPicPr>
        <p:blipFill>
          <a:blip r:embed="rId3">
            <a:lum bright="12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78" y="3854361"/>
            <a:ext cx="2932113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998602" y="1159686"/>
            <a:ext cx="1936750" cy="2235200"/>
            <a:chOff x="3574" y="706"/>
            <a:chExt cx="1220" cy="1408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581" y="706"/>
              <a:ext cx="1186" cy="1408"/>
              <a:chOff x="2178" y="2380"/>
              <a:chExt cx="1186" cy="1408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489" y="2380"/>
                <a:ext cx="230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2489" y="3581"/>
                <a:ext cx="230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92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592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592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186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178" y="3581"/>
                <a:ext cx="231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282" y="2443"/>
                <a:ext cx="23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282" y="3128"/>
                <a:ext cx="23" cy="45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282" y="2897"/>
                <a:ext cx="23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133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3133" y="3581"/>
                <a:ext cx="231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3237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3237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3237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2815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239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2926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926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26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63" cy="56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3006" y="3581"/>
                <a:ext cx="64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222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E-1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24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E-2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875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E-3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3169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E-4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3574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8" name="Text Box 34"/>
            <p:cNvSpPr txBox="1">
              <a:spLocks noChangeArrowheads="1"/>
            </p:cNvSpPr>
            <p:nvPr/>
          </p:nvSpPr>
          <p:spPr bwMode="auto">
            <a:xfrm>
              <a:off x="3877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9" name="Text Box 35"/>
            <p:cNvSpPr txBox="1">
              <a:spLocks noChangeArrowheads="1"/>
            </p:cNvSpPr>
            <p:nvPr/>
          </p:nvSpPr>
          <p:spPr bwMode="auto">
            <a:xfrm>
              <a:off x="4225" y="1987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10" name="Text Box 36"/>
            <p:cNvSpPr txBox="1">
              <a:spLocks noChangeArrowheads="1"/>
            </p:cNvSpPr>
            <p:nvPr/>
          </p:nvSpPr>
          <p:spPr bwMode="auto">
            <a:xfrm>
              <a:off x="4534" y="1993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Dam4</a:t>
              </a:r>
            </a:p>
          </p:txBody>
        </p:sp>
      </p:grp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6630177" y="3636186"/>
            <a:ext cx="4381500" cy="2849563"/>
            <a:chOff x="2721" y="2266"/>
            <a:chExt cx="2760" cy="1795"/>
          </a:xfrm>
        </p:grpSpPr>
        <p:grpSp>
          <p:nvGrpSpPr>
            <p:cNvPr id="38" name="Group 38"/>
            <p:cNvGrpSpPr>
              <a:grpSpLocks/>
            </p:cNvGrpSpPr>
            <p:nvPr/>
          </p:nvGrpSpPr>
          <p:grpSpPr bwMode="auto">
            <a:xfrm>
              <a:off x="2735" y="2266"/>
              <a:ext cx="2746" cy="1755"/>
              <a:chOff x="2400" y="1748"/>
              <a:chExt cx="3090" cy="2158"/>
            </a:xfrm>
          </p:grpSpPr>
          <p:pic>
            <p:nvPicPr>
              <p:cNvPr id="49" name="Picture 39" descr="i4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748"/>
                <a:ext cx="3090" cy="215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0" name="Text Box 40"/>
              <p:cNvSpPr txBox="1">
                <a:spLocks noChangeArrowheads="1"/>
              </p:cNvSpPr>
              <p:nvPr/>
            </p:nvSpPr>
            <p:spPr bwMode="auto">
              <a:xfrm>
                <a:off x="3076" y="2723"/>
                <a:ext cx="1751" cy="7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Change in the first 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mode frequency with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damage case</a:t>
                </a:r>
              </a:p>
            </p:txBody>
          </p:sp>
        </p:grp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3176" y="2741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dirty="0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3540" y="234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1" name="Text Box 43"/>
            <p:cNvSpPr txBox="1">
              <a:spLocks noChangeArrowheads="1"/>
            </p:cNvSpPr>
            <p:nvPr/>
          </p:nvSpPr>
          <p:spPr bwMode="auto">
            <a:xfrm>
              <a:off x="4257" y="231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4803" y="270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auto">
            <a:xfrm>
              <a:off x="5157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Dam4</a:t>
              </a:r>
            </a:p>
          </p:txBody>
        </p:sp>
        <p:sp>
          <p:nvSpPr>
            <p:cNvPr id="44" name="Text Box 46"/>
            <p:cNvSpPr txBox="1">
              <a:spLocks noChangeArrowheads="1"/>
            </p:cNvSpPr>
            <p:nvPr/>
          </p:nvSpPr>
          <p:spPr bwMode="auto">
            <a:xfrm>
              <a:off x="4623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4071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298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352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8" name="Text Box 50"/>
            <p:cNvSpPr txBox="1">
              <a:spLocks noChangeArrowheads="1"/>
            </p:cNvSpPr>
            <p:nvPr/>
          </p:nvSpPr>
          <p:spPr bwMode="auto">
            <a:xfrm rot="-5400000">
              <a:off x="2003" y="3045"/>
              <a:ext cx="1569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First Experimental Frequency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1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Single Degree of Freedom Vibration Test</a:t>
            </a:r>
            <a:endParaRPr lang="en-US" dirty="0"/>
          </a:p>
        </p:txBody>
      </p:sp>
      <p:pic>
        <p:nvPicPr>
          <p:cNvPr id="3" name="LV_UuzEznH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449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873500"/>
            <a:ext cx="497205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283543"/>
            <a:ext cx="555498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…. The response amplifies as we apply a force with a rate of oscillation that gets closer to the natural frequency of the system and reaches a maximum when the rate of oscillation is at the resonant frequency of the system. ….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3500" y="4294138"/>
            <a:ext cx="5554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The deformation </a:t>
            </a:r>
            <a:r>
              <a:rPr lang="en-US" sz="2000" dirty="0">
                <a:cs typeface="Arial" pitchFamily="34" charset="0"/>
              </a:rPr>
              <a:t>patterns at these natural frequencies also take on </a:t>
            </a:r>
            <a:r>
              <a:rPr lang="en-US" sz="2000" dirty="0" smtClean="0">
                <a:cs typeface="Arial" pitchFamily="34" charset="0"/>
              </a:rPr>
              <a:t>a variety </a:t>
            </a:r>
            <a:r>
              <a:rPr lang="en-US" sz="2000" dirty="0">
                <a:cs typeface="Arial" pitchFamily="34" charset="0"/>
              </a:rPr>
              <a:t>of different shapes depending on which frequency is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used for the excitation force.</a:t>
            </a:r>
          </a:p>
        </p:txBody>
      </p:sp>
    </p:spTree>
    <p:extLst>
      <p:ext uri="{BB962C8B-B14F-4D97-AF65-F5344CB8AC3E}">
        <p14:creationId xmlns:p14="http://schemas.microsoft.com/office/powerpoint/2010/main" val="34694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441450"/>
            <a:ext cx="6097970" cy="4616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441450"/>
            <a:ext cx="56642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D</a:t>
            </a:r>
            <a:r>
              <a:rPr lang="en-US" dirty="0" smtClean="0">
                <a:cs typeface="Arial" pitchFamily="34" charset="0"/>
              </a:rPr>
              <a:t>eformation patterns are </a:t>
            </a:r>
            <a:r>
              <a:rPr lang="en-US" dirty="0">
                <a:cs typeface="Arial" pitchFamily="34" charset="0"/>
              </a:rPr>
              <a:t>referred to as the </a:t>
            </a:r>
            <a:r>
              <a:rPr lang="en-US" b="1" u="sng" dirty="0">
                <a:cs typeface="Arial" pitchFamily="34" charset="0"/>
              </a:rPr>
              <a:t>mode shapes of the structure</a:t>
            </a:r>
            <a:r>
              <a:rPr lang="en-US" dirty="0" smtClean="0"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engineers identify natural frequency and know how they might affect the response of the structure when a force excites the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Modal </a:t>
            </a:r>
            <a:r>
              <a:rPr lang="en-US" dirty="0">
                <a:cs typeface="Arial" pitchFamily="34" charset="0"/>
              </a:rPr>
              <a:t>analysis is the study of the </a:t>
            </a:r>
            <a:r>
              <a:rPr lang="en-US" dirty="0" smtClean="0">
                <a:cs typeface="Arial" pitchFamily="34" charset="0"/>
              </a:rPr>
              <a:t>natural characteristics </a:t>
            </a:r>
            <a:r>
              <a:rPr lang="en-US" dirty="0">
                <a:cs typeface="Arial" pitchFamily="34" charset="0"/>
              </a:rPr>
              <a:t>of structures. Understanding both the </a:t>
            </a:r>
            <a:r>
              <a:rPr lang="en-US" dirty="0" smtClean="0">
                <a:cs typeface="Arial" pitchFamily="34" charset="0"/>
              </a:rPr>
              <a:t>natural frequency </a:t>
            </a:r>
            <a:r>
              <a:rPr lang="en-US" dirty="0">
                <a:cs typeface="Arial" pitchFamily="34" charset="0"/>
              </a:rPr>
              <a:t>and mode shape helps to design my </a:t>
            </a:r>
            <a:r>
              <a:rPr lang="en-US" dirty="0" smtClean="0">
                <a:cs typeface="Arial" pitchFamily="34" charset="0"/>
              </a:rPr>
              <a:t>structural system for </a:t>
            </a:r>
            <a:r>
              <a:rPr lang="en-US" dirty="0">
                <a:cs typeface="Arial" pitchFamily="34" charset="0"/>
              </a:rPr>
              <a:t>noise and vibration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623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Examples: Different Mode Shape</a:t>
            </a:r>
            <a:endParaRPr lang="en-US" dirty="0"/>
          </a:p>
        </p:txBody>
      </p:sp>
      <p:pic>
        <p:nvPicPr>
          <p:cNvPr id="3" name="E1HyiTSMh3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Just what are these measurements that are called FRFs?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87"/>
            <a:ext cx="5800725" cy="431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7895"/>
          <a:stretch/>
        </p:blipFill>
        <p:spPr>
          <a:xfrm>
            <a:off x="5953126" y="1150221"/>
            <a:ext cx="2819400" cy="520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045" r="1850"/>
          <a:stretch/>
        </p:blipFill>
        <p:spPr>
          <a:xfrm>
            <a:off x="8924927" y="1150221"/>
            <a:ext cx="2819400" cy="52029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7726" y="6058639"/>
            <a:ext cx="107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H</a:t>
            </a:r>
            <a:r>
              <a:rPr lang="en-US" sz="2400" b="1" baseline="-25000" dirty="0" smtClean="0">
                <a:cs typeface="Arial" pitchFamily="34" charset="0"/>
              </a:rPr>
              <a:t>out, in</a:t>
            </a:r>
            <a:endParaRPr lang="en-US" sz="2400" b="1" baseline="-25000" dirty="0"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7362826" y="1150221"/>
            <a:ext cx="9526" cy="250737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10584</TotalTime>
  <Words>697</Words>
  <Application>Microsoft Office PowerPoint</Application>
  <PresentationFormat>Widescreen</PresentationFormat>
  <Paragraphs>96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Gulim</vt:lpstr>
      <vt:lpstr>Malgun Gothic</vt:lpstr>
      <vt:lpstr>Arial</vt:lpstr>
      <vt:lpstr>Calibri</vt:lpstr>
      <vt:lpstr>Cambria Math</vt:lpstr>
      <vt:lpstr>Georgia</vt:lpstr>
      <vt:lpstr>Impact</vt:lpstr>
      <vt:lpstr>Times New Roman</vt:lpstr>
      <vt:lpstr>Wingdings</vt:lpstr>
      <vt:lpstr>Uwaterloo_Theme</vt:lpstr>
      <vt:lpstr>Uwaterloo</vt:lpstr>
      <vt:lpstr>Modal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343</cp:revision>
  <dcterms:created xsi:type="dcterms:W3CDTF">2018-10-10T19:11:49Z</dcterms:created>
  <dcterms:modified xsi:type="dcterms:W3CDTF">2019-01-24T10:30:06Z</dcterms:modified>
</cp:coreProperties>
</file>